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7"/>
  </p:notesMasterIdLst>
  <p:sldIdLst>
    <p:sldId id="258" r:id="rId2"/>
    <p:sldId id="267" r:id="rId3"/>
    <p:sldId id="268" r:id="rId4"/>
    <p:sldId id="271" r:id="rId5"/>
    <p:sldId id="269" r:id="rId6"/>
    <p:sldId id="294" r:id="rId7"/>
    <p:sldId id="280" r:id="rId8"/>
    <p:sldId id="284" r:id="rId9"/>
    <p:sldId id="277" r:id="rId10"/>
    <p:sldId id="285" r:id="rId11"/>
    <p:sldId id="279" r:id="rId12"/>
    <p:sldId id="288" r:id="rId13"/>
    <p:sldId id="278" r:id="rId14"/>
    <p:sldId id="295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525F4F7-4EAA-46C4-8ED2-28F753110982}">
          <p14:sldIdLst>
            <p14:sldId id="258"/>
            <p14:sldId id="267"/>
            <p14:sldId id="268"/>
            <p14:sldId id="271"/>
            <p14:sldId id="269"/>
            <p14:sldId id="294"/>
            <p14:sldId id="280"/>
            <p14:sldId id="284"/>
            <p14:sldId id="277"/>
            <p14:sldId id="285"/>
            <p14:sldId id="279"/>
            <p14:sldId id="288"/>
            <p14:sldId id="278"/>
            <p14:sldId id="29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ED73-9183-4CBC-AAD7-2A567103FCF7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F9820-066B-4B01-8D11-A0F031869D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1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>
            <a:extLst>
              <a:ext uri="{FF2B5EF4-FFF2-40B4-BE49-F238E27FC236}">
                <a16:creationId xmlns:a16="http://schemas.microsoft.com/office/drawing/2014/main" id="{ED3E4415-C9B3-42D3-9A52-60AD6F25D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461" y="3648960"/>
            <a:ext cx="8630139" cy="1519054"/>
          </a:xfrm>
          <a:noFill/>
        </p:spPr>
        <p:txBody>
          <a:bodyPr>
            <a:normAutofit fontScale="92500"/>
          </a:bodyPr>
          <a:lstStyle/>
          <a:p>
            <a:pPr algn="l"/>
            <a:endParaRPr lang="cs-CZ" sz="3600" b="1" dirty="0">
              <a:solidFill>
                <a:srgbClr val="088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7DD679-8EDB-4C79-A138-E10E6F926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04437"/>
            <a:ext cx="1447801" cy="859743"/>
          </a:xfrm>
          <a:prstGeom prst="rect">
            <a:avLst/>
          </a:prstGeom>
        </p:spPr>
      </p:pic>
      <p:sp>
        <p:nvSpPr>
          <p:cNvPr id="10" name="Kosoúhelník 9">
            <a:extLst>
              <a:ext uri="{FF2B5EF4-FFF2-40B4-BE49-F238E27FC236}">
                <a16:creationId xmlns:a16="http://schemas.microsoft.com/office/drawing/2014/main" id="{FF2BEEBC-D013-48EC-897A-8727E032AD32}"/>
              </a:ext>
            </a:extLst>
          </p:cNvPr>
          <p:cNvSpPr/>
          <p:nvPr userDrawn="1"/>
        </p:nvSpPr>
        <p:spPr>
          <a:xfrm>
            <a:off x="1809751" y="713673"/>
            <a:ext cx="11107686" cy="850507"/>
          </a:xfrm>
          <a:prstGeom prst="parallelogram">
            <a:avLst>
              <a:gd name="adj" fmla="val 52232"/>
            </a:avLst>
          </a:prstGeom>
          <a:solidFill>
            <a:srgbClr val="08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64E9F7A-41C6-4643-B08E-7C8E188E4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048" y="776575"/>
            <a:ext cx="8122139" cy="724702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Vodohospodářský rozvoj a výstavba a.s.</a:t>
            </a:r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9019D36A-B073-419C-BB5F-A131C829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81700"/>
            <a:ext cx="10515600" cy="693738"/>
          </a:xfrm>
        </p:spPr>
        <p:txBody>
          <a:bodyPr/>
          <a:lstStyle>
            <a:lvl1pPr>
              <a:defRPr sz="1400"/>
            </a:lvl1pPr>
          </a:lstStyle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56 Nábřežní 4, Tel.: 257 110 111, Fax: 257 319 394,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http://www.vrv.cz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88176E3-5B5E-4291-B6EB-E380687567AA}"/>
              </a:ext>
            </a:extLst>
          </p:cNvPr>
          <p:cNvCxnSpPr/>
          <p:nvPr userDrawn="1"/>
        </p:nvCxnSpPr>
        <p:spPr>
          <a:xfrm>
            <a:off x="838200" y="5981700"/>
            <a:ext cx="10515600" cy="0"/>
          </a:xfrm>
          <a:prstGeom prst="line">
            <a:avLst/>
          </a:prstGeom>
          <a:ln>
            <a:solidFill>
              <a:srgbClr val="088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0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85BED-D3D1-458E-800C-D780BD8B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700E627-D839-4C42-9195-90C3727E2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49FBED-7520-46EE-A702-C483800C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F815A1-A54F-46F5-A5AE-3891D110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11E3-B175-4D52-B08B-A45E76EC496D}" type="datetime1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8DA98D-EDEA-4ACC-9BD6-EB74B6BC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A04218-83BE-49FC-8378-35684E8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1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97D9-13C8-42AC-8B74-9B03E1D6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85BF41-8963-47AF-9231-3EF132E5B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75E81D-CA21-436B-9E78-44AB5C7E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6700-2390-43AC-B495-D58A7CDFBF4B}" type="datetime1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0FAE7-0D6D-4DD3-84E4-6DC1BB54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6B9F80-9BC8-41C4-93F0-4819A67A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2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B35F46-58F6-4977-92EE-F240AE896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703CE5-6A0E-49BB-B14C-BAA0943E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4268B5-5920-4D4E-AF12-72E35080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2E66-E3B9-4D05-BF52-8CEFE7EA3B1B}" type="datetime1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23A0D4-204C-4253-8536-1668BEFC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50E03-82D1-4739-9D1F-1760FE0A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soúhelník 6">
            <a:extLst>
              <a:ext uri="{FF2B5EF4-FFF2-40B4-BE49-F238E27FC236}">
                <a16:creationId xmlns:a16="http://schemas.microsoft.com/office/drawing/2014/main" id="{4CD52FA0-22A6-4A25-9429-8888355B6763}"/>
              </a:ext>
            </a:extLst>
          </p:cNvPr>
          <p:cNvSpPr/>
          <p:nvPr userDrawn="1"/>
        </p:nvSpPr>
        <p:spPr>
          <a:xfrm flipV="1">
            <a:off x="-938353" y="369089"/>
            <a:ext cx="11501577" cy="611986"/>
          </a:xfrm>
          <a:prstGeom prst="parallelogram">
            <a:avLst>
              <a:gd name="adj" fmla="val 51540"/>
            </a:avLst>
          </a:prstGeom>
          <a:solidFill>
            <a:srgbClr val="08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7799FD0-6730-4EE8-BF3C-E6F3F478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9089"/>
            <a:ext cx="8750301" cy="611986"/>
          </a:xfrm>
        </p:spPr>
        <p:txBody>
          <a:bodyPr>
            <a:normAutofit/>
          </a:bodyPr>
          <a:lstStyle/>
          <a:p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obsah 5">
            <a:extLst>
              <a:ext uri="{FF2B5EF4-FFF2-40B4-BE49-F238E27FC236}">
                <a16:creationId xmlns:a16="http://schemas.microsoft.com/office/drawing/2014/main" id="{27643818-B6DD-4CFB-8325-489CDA8FD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6" y="369088"/>
            <a:ext cx="1085849" cy="653154"/>
          </a:xfrm>
          <a:prstGeom prst="rect">
            <a:avLst/>
          </a:prstGeom>
        </p:spPr>
      </p:pic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1D2449D3-D6C1-46B3-A4E2-0061136F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72531"/>
            <a:ext cx="10515600" cy="617880"/>
          </a:xfrm>
        </p:spPr>
        <p:txBody>
          <a:bodyPr/>
          <a:lstStyle>
            <a:lvl1pPr>
              <a:defRPr sz="1400"/>
            </a:lvl1pPr>
          </a:lstStyle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 Smíchov, 150 00 Nábřežní 90/4,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http://www.vrv.cz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30F6BA-1FA3-40BA-8722-0A2E4F71FBF2}"/>
              </a:ext>
            </a:extLst>
          </p:cNvPr>
          <p:cNvCxnSpPr/>
          <p:nvPr userDrawn="1"/>
        </p:nvCxnSpPr>
        <p:spPr>
          <a:xfrm>
            <a:off x="838200" y="6172531"/>
            <a:ext cx="10515600" cy="0"/>
          </a:xfrm>
          <a:prstGeom prst="line">
            <a:avLst/>
          </a:prstGeom>
          <a:ln>
            <a:solidFill>
              <a:srgbClr val="088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6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soúhelník 6">
            <a:extLst>
              <a:ext uri="{FF2B5EF4-FFF2-40B4-BE49-F238E27FC236}">
                <a16:creationId xmlns:a16="http://schemas.microsoft.com/office/drawing/2014/main" id="{4CD52FA0-22A6-4A25-9429-8888355B6763}"/>
              </a:ext>
            </a:extLst>
          </p:cNvPr>
          <p:cNvSpPr/>
          <p:nvPr userDrawn="1"/>
        </p:nvSpPr>
        <p:spPr>
          <a:xfrm flipV="1">
            <a:off x="-938353" y="369089"/>
            <a:ext cx="11501577" cy="611986"/>
          </a:xfrm>
          <a:prstGeom prst="parallelogram">
            <a:avLst>
              <a:gd name="adj" fmla="val 51540"/>
            </a:avLst>
          </a:prstGeom>
          <a:solidFill>
            <a:srgbClr val="08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7799FD0-6730-4EE8-BF3C-E6F3F478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9089"/>
            <a:ext cx="8750301" cy="611986"/>
          </a:xfrm>
        </p:spPr>
        <p:txBody>
          <a:bodyPr>
            <a:normAutofit/>
          </a:bodyPr>
          <a:lstStyle/>
          <a:p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obsah 5">
            <a:extLst>
              <a:ext uri="{FF2B5EF4-FFF2-40B4-BE49-F238E27FC236}">
                <a16:creationId xmlns:a16="http://schemas.microsoft.com/office/drawing/2014/main" id="{27643818-B6DD-4CFB-8325-489CDA8FD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6" y="369088"/>
            <a:ext cx="1085849" cy="6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070EE-A9EA-41E6-97B5-BE91274E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FE4B00-2FD1-4E65-856C-072B24F2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D94ED2-3F22-4792-B864-74AFD0A2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5C71-20BE-4CFB-A9A8-F81EAF978C0D}" type="datetime1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154259-59BC-4AB4-B6E8-25057B5C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31114A-CE21-4E59-A763-4D9F878A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86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D7EF5-688B-4EC8-9291-1BB504D9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B3012-9391-4946-8A11-3487ECC24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DBFD44-4205-4027-AE19-C0E85EDB6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DCE3D-3D0F-471A-8FAD-7378F7C2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CA5-049B-4413-ABAA-B94D06D7E1EC}" type="datetime1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19E78F-6BD8-4D07-BE94-D658D00E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99729B-1E96-46F8-9458-B48FFBA2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0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518FE-5CDB-40A2-A022-6DF8F2C0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4CFFD8-928E-4D97-9AD8-56099B12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EEF716-354C-42ED-9CEB-349FD3ED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150244-FA39-4A0E-9C95-E7B45CB26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5848F2-758C-4BE0-8875-8A8437E85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E2A1C0-CB25-4241-8D0C-DBD9550D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1DBD-C2BB-494F-955D-7A61867E3E9B}" type="datetime1">
              <a:rPr lang="cs-CZ" smtClean="0"/>
              <a:t>26.04.2022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43CB87-C66A-4475-8EEE-6B7F4E60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5770C4-3582-4F08-AC1A-693A0A3E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A7212-D12A-427E-B6FB-E2EF1792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D373F8-D716-4CFC-A913-0BF743D4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C2E-830B-4EB5-8DB1-D27091D025FA}" type="datetime1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DAAAF-FB76-4997-B3A6-041AA22C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E683CB-58F8-46A5-B06A-7EDF3937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9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FC862A-BA14-4DF8-B154-66B53BE0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90DC-A043-4124-9E66-705B8802B9AB}" type="datetime1">
              <a:rPr lang="cs-CZ" smtClean="0"/>
              <a:t>26.04.2022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049D2E-FD61-419D-9E0C-A6A958EF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F60B20-148F-4314-A0B3-CBD16CCB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5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108F6-523F-4DCD-B49B-C61DD802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31953-B427-4D97-A62D-3B2089BA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A518A-B82C-4F5C-9F23-01CA3A8D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EBCA59-450B-4CCF-A2DB-A2EB04E2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164-F194-4F80-8F59-24FBBCAFE0B9}" type="datetime1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45E1A9-FC46-45C9-8BB5-E1200CB6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(c) Vodohospodářský rozvoj a výstavba a.s.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EE815F-08DC-49A7-87D8-85949472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77270E-EB8F-414B-BED2-984D415D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3C3FFC-3573-4861-AE36-1117F440D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744A7-B6C7-49A3-8C8B-82F6C00F0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ABB7-4697-4563-A2C9-8D8DEC77876D}" type="datetime1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1134B-3C35-4C59-A0A8-A8C7214E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(c) Vodohospodářský rozvoj a výstavba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803749-5B5B-421A-B596-DD285708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CF49-0F94-4BC0-B05F-2F3249BFF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rovice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bec@charovice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zukova@vrv.cz" TargetMode="External"/><Relationship Id="rId4" Type="http://schemas.openxmlformats.org/officeDocument/2006/relationships/hyperlink" Target="mailto:soucek@vrv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oucek@vrv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5B8965-4912-4EFE-9F67-0817945E0AE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77561"/>
            <a:ext cx="11497165" cy="2441476"/>
          </a:xfrm>
          <a:noFill/>
        </p:spPr>
        <p:txBody>
          <a:bodyPr>
            <a:noAutofit/>
          </a:bodyPr>
          <a:lstStyle/>
          <a:p>
            <a:pPr marL="457200" lvl="1" indent="0" algn="ctr">
              <a:lnSpc>
                <a:spcPct val="100000"/>
              </a:lnSpc>
              <a:buNone/>
            </a:pPr>
            <a:r>
              <a:rPr lang="cs-CZ" sz="54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 CHÁŘOVICE</a:t>
            </a:r>
            <a:br>
              <a:rPr lang="cs-CZ" sz="54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cs-CZ" sz="54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PŘÍPOJKY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3100C9-07E8-4721-B815-A0EBC3364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3165" y="773034"/>
            <a:ext cx="8122139" cy="724702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Vodohospodářský </a:t>
            </a:r>
            <a: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výstavba a.s.</a:t>
            </a:r>
          </a:p>
        </p:txBody>
      </p:sp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9D2EF23F-C0D0-459B-B9E2-39543B39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81700"/>
            <a:ext cx="10515600" cy="693738"/>
          </a:xfrm>
        </p:spPr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20" name="Kosoúhelník 19">
            <a:extLst>
              <a:ext uri="{FF2B5EF4-FFF2-40B4-BE49-F238E27FC236}">
                <a16:creationId xmlns:a16="http://schemas.microsoft.com/office/drawing/2014/main" id="{431AE1CF-55AE-4319-B88F-B23CBCF1D3E2}"/>
              </a:ext>
            </a:extLst>
          </p:cNvPr>
          <p:cNvSpPr/>
          <p:nvPr/>
        </p:nvSpPr>
        <p:spPr>
          <a:xfrm>
            <a:off x="-475506" y="5060252"/>
            <a:ext cx="4003821" cy="928760"/>
          </a:xfrm>
          <a:prstGeom prst="parallelogram">
            <a:avLst>
              <a:gd name="adj" fmla="val 51621"/>
            </a:avLst>
          </a:prstGeom>
          <a:solidFill>
            <a:srgbClr val="08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BB184AD-8FD0-45AA-9638-9A31E4BC061F}"/>
              </a:ext>
            </a:extLst>
          </p:cNvPr>
          <p:cNvSpPr txBox="1"/>
          <p:nvPr/>
        </p:nvSpPr>
        <p:spPr>
          <a:xfrm>
            <a:off x="558466" y="5194154"/>
            <a:ext cx="2813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TOMÁŠ SOUČEK</a:t>
            </a:r>
          </a:p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LUCIE ŽUKOVÁ</a:t>
            </a:r>
          </a:p>
        </p:txBody>
      </p:sp>
    </p:spTree>
    <p:extLst>
      <p:ext uri="{BB962C8B-B14F-4D97-AF65-F5344CB8AC3E}">
        <p14:creationId xmlns:p14="http://schemas.microsoft.com/office/powerpoint/2010/main" val="207876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/ formuláře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498351" y="1071062"/>
            <a:ext cx="1106842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DB5BA8-0C5A-446D-80F5-74729A50E491}"/>
              </a:ext>
            </a:extLst>
          </p:cNvPr>
          <p:cNvSpPr txBox="1"/>
          <p:nvPr/>
        </p:nvSpPr>
        <p:spPr>
          <a:xfrm>
            <a:off x="498351" y="981075"/>
            <a:ext cx="10816355" cy="5797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lnSpc>
                <a:spcPct val="150000"/>
              </a:lnSpc>
              <a:spcAft>
                <a:spcPts val="20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PLNÁ MOC</a:t>
            </a:r>
          </a:p>
          <a:p>
            <a:pPr marL="449580">
              <a:lnSpc>
                <a:spcPct val="150000"/>
              </a:lnSpc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Zmocnitel uděluje zmocněnci plnou moc k </a:t>
            </a:r>
            <a:r>
              <a:rPr lang="cs-CZ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inženýrským činnostem souvisejícím s přípravou, zhotovením a projednáním dokumentace </a:t>
            </a: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stavby přípojky. Dále ho pověřuje </a:t>
            </a:r>
            <a:r>
              <a:rPr lang="cs-CZ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podáním žádosti na stavebním úřadě </a:t>
            </a: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za účelem vydání územního rozhodnutí/souhlasu na projekt vodovodní přípojky. </a:t>
            </a:r>
          </a:p>
          <a:p>
            <a:pPr marL="449580">
              <a:lnSpc>
                <a:spcPct val="150000"/>
              </a:lnSpc>
              <a:spcAft>
                <a:spcPts val="200"/>
              </a:spcAft>
            </a:pPr>
            <a:endParaRPr lang="cs-CZ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algn="just">
              <a:lnSpc>
                <a:spcPct val="150000"/>
              </a:lnSpc>
              <a:spcAft>
                <a:spcPts val="2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2a) SOUHLAS S VYDÁNÍM ÚZEMNÍHO ROZHODNUTÍ / SOUHLASU A VSTUPEM NA POZEMKY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Souhlas majitelů nemovitosti </a:t>
            </a:r>
            <a:r>
              <a:rPr lang="cs-CZ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s vydáním územního rozhodnutí / souhlasu</a:t>
            </a: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s výstavbou vodovodní přípojky</a:t>
            </a: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 na pozemcích. Dále souhlas se </a:t>
            </a:r>
            <a:r>
              <a:rPr lang="cs-CZ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vstupem na dotčené pozemky</a:t>
            </a: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 za účelem výstavby vodovodní přípojky a </a:t>
            </a:r>
            <a:r>
              <a:rPr lang="cs-CZ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s uložením vodovodní přípojky </a:t>
            </a: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v nich.</a:t>
            </a:r>
          </a:p>
          <a:p>
            <a:pPr marL="449580">
              <a:lnSpc>
                <a:spcPct val="150000"/>
              </a:lnSpc>
              <a:spcAft>
                <a:spcPts val="200"/>
              </a:spcAft>
            </a:pPr>
            <a:endParaRPr lang="cs-CZ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50000"/>
              </a:lnSpc>
              <a:spcAft>
                <a:spcPts val="2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2b) FORMULÁŘ SE SITUACÍ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vlastní nemovitosti – Zákres přípojky do plánku  (společně s částí 3)</a:t>
            </a:r>
          </a:p>
          <a:p>
            <a:pPr marL="449580">
              <a:lnSpc>
                <a:spcPct val="150000"/>
              </a:lnSpc>
              <a:spcAft>
                <a:spcPts val="200"/>
              </a:spcAf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Prosím, vyplňte jednoduchý situační náčrt (ideálně okótovány vzdáleností podle půdorysu, hran domu) přípojek do domu, od domu, branky, vrat, hranic jednotlivých parcel, a zakreslete polohu stávající přípojky kanalizační, elektrické,… .</a:t>
            </a:r>
          </a:p>
          <a:p>
            <a:pPr marL="449580" algn="just">
              <a:lnSpc>
                <a:spcPct val="150000"/>
              </a:lnSpc>
              <a:spcAft>
                <a:spcPts val="200"/>
              </a:spcAft>
            </a:pPr>
            <a:endParaRPr lang="cs-CZ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2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na vyplnění formuláře se situací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E0A2441-8266-42AB-A0BB-18AED4D00F0B}"/>
              </a:ext>
            </a:extLst>
          </p:cNvPr>
          <p:cNvSpPr txBox="1"/>
          <p:nvPr/>
        </p:nvSpPr>
        <p:spPr>
          <a:xfrm>
            <a:off x="351760" y="1331271"/>
            <a:ext cx="3871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ZÁKRES PŘÍPOJKY DO SITUACE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Prázdná situace vlastní nemovitosti připravená k doplnění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9BBC52-EFAE-466F-B83B-D12A6CFF4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40" r="-62" b="12738"/>
          <a:stretch/>
        </p:blipFill>
        <p:spPr>
          <a:xfrm>
            <a:off x="4497048" y="1335344"/>
            <a:ext cx="6459849" cy="45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39C0E15-3F03-4C84-809B-6A7B6A5D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 r="2806" b="12275"/>
          <a:stretch/>
        </p:blipFill>
        <p:spPr>
          <a:xfrm>
            <a:off x="4431797" y="1319918"/>
            <a:ext cx="6676175" cy="45959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na vyplnění formuláře se situací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E0A2441-8266-42AB-A0BB-18AED4D00F0B}"/>
              </a:ext>
            </a:extLst>
          </p:cNvPr>
          <p:cNvSpPr txBox="1"/>
          <p:nvPr/>
        </p:nvSpPr>
        <p:spPr>
          <a:xfrm>
            <a:off x="399298" y="1245361"/>
            <a:ext cx="40324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ZÁKRES </a:t>
            </a:r>
            <a:r>
              <a:rPr lang="cs-CZ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VODOVODNÍ </a:t>
            </a:r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PŘÍPOJKY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doplněno:</a:t>
            </a:r>
          </a:p>
          <a:p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Umístění vodoměrné šachty (VŠ)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! musí být umístěna na pozemku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vlastníka nemovitosti !</a:t>
            </a:r>
          </a:p>
          <a:p>
            <a:r>
              <a:rPr lang="cs-CZ" altLang="cs-CZ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1,50 m za hranicí pozemku a zároveň do 7 m od vodovodního řadu.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Trasa vodovodní přípojky</a:t>
            </a:r>
          </a:p>
          <a:p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Okótování (od půdorysu objektu):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&gt;místo připojení do objektu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&gt;vodoměrná šachta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22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PŘEDMĚTU PROJEKČNÍCH PRACÍ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498351" y="1071062"/>
            <a:ext cx="1106842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Vypracování projektové dokumentace přípojek ke stávajícím nemovitostem a pozemkovým parcelám v návaznosti na projektované vodovodní řady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Získání územní rozhodnutí / souhlas – uděluje Stavební úřad města Týnec nad Sázavou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Dokumenty budou obcí Chářovice předány vlastníkům v rozsahu: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1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alt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cs-CZ" altLang="cs-CZ" sz="1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Doklady</a:t>
            </a:r>
            <a:endParaRPr lang="cs-CZ" altLang="cs-CZ" sz="17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"/>
            </a:pPr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úředně ověřený přípojkový list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"/>
            </a:pPr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úředně ověřenou kopii povolení akce „ VODOVOD CHÁŘOVICE - PŘÍPOJKY“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cs-CZ" altLang="cs-CZ" sz="1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Vybranou část PD přípojky (neověřenou kopii):</a:t>
            </a:r>
            <a:endParaRPr lang="cs-CZ" altLang="cs-CZ" sz="17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"/>
            </a:pPr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textovou zprávu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"/>
            </a:pPr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vzorové řešení vodoměrné šachty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vzorové uložení vodovodní přípojky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"/>
            </a:pPr>
            <a:r>
              <a:rPr lang="cs-CZ" altLang="cs-CZ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kladečské schéma přípojky</a:t>
            </a:r>
          </a:p>
        </p:txBody>
      </p:sp>
    </p:spTree>
    <p:extLst>
      <p:ext uri="{BB962C8B-B14F-4D97-AF65-F5344CB8AC3E}">
        <p14:creationId xmlns:p14="http://schemas.microsoft.com/office/powerpoint/2010/main" val="313603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Často kladené dotazy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CE7731-DBD9-4D6F-ABAD-DB7F336E4FF9}"/>
              </a:ext>
            </a:extLst>
          </p:cNvPr>
          <p:cNvSpPr txBox="1"/>
          <p:nvPr/>
        </p:nvSpPr>
        <p:spPr>
          <a:xfrm>
            <a:off x="744771" y="1176146"/>
            <a:ext cx="107024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PREZENTACE BUDE UMÍSTĚNA NA WEBOVÝCH STRÁNKÁCH OBCE 	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https://www.charovice.cz/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Může být vodoměrná sestava umístěna v domě? </a:t>
            </a:r>
          </a:p>
          <a:p>
            <a:r>
              <a:rPr lang="cs-CZ" dirty="0"/>
              <a:t>&gt;Ne nemůže. Vodoměrná sestava musí být umístěna ve vodoměrné šachtě umístěné na vašem pozemku do 1,5 m od hranice pozemku/plotu s veřejným prostranstvím a zároveň 2 m od hranice sousedních pozemků.</a:t>
            </a:r>
          </a:p>
          <a:p>
            <a:endParaRPr lang="cs-CZ" dirty="0"/>
          </a:p>
          <a:p>
            <a:r>
              <a:rPr lang="cs-CZ" b="1" dirty="0"/>
              <a:t>Je vodoměrná šachta pojezdná?</a:t>
            </a:r>
          </a:p>
          <a:p>
            <a:r>
              <a:rPr lang="cs-CZ" dirty="0"/>
              <a:t>&gt;Sama o sobě je vodoměrná šachta pouze pochozí. </a:t>
            </a:r>
          </a:p>
          <a:p>
            <a:r>
              <a:rPr lang="cs-CZ" dirty="0"/>
              <a:t>Po přidání roznášecí desky s pojezdovým poklopem se stává pojezdnou (třída zatížení B125) do hmotnosti 12,5 t. Vhodné pro pojezd osobními automobily.</a:t>
            </a:r>
          </a:p>
          <a:p>
            <a:endParaRPr lang="cs-CZ" dirty="0"/>
          </a:p>
          <a:p>
            <a:r>
              <a:rPr lang="cs-CZ" b="1" dirty="0"/>
              <a:t>Může vodovodní přípojka vést přes pozemky cizí osoby?</a:t>
            </a:r>
          </a:p>
          <a:p>
            <a:r>
              <a:rPr lang="cs-CZ" dirty="0"/>
              <a:t>&gt;Pokud není možné žádné jiné řešení, je tato varianta možná. </a:t>
            </a:r>
          </a:p>
          <a:p>
            <a:r>
              <a:rPr lang="cs-CZ" dirty="0">
                <a:solidFill>
                  <a:srgbClr val="FF0000"/>
                </a:solidFill>
              </a:rPr>
              <a:t>&gt;Nutné získání souhlasu vlastníka pozemku dotčeného přípojkou.</a:t>
            </a:r>
          </a:p>
          <a:p>
            <a:br>
              <a:rPr lang="cs-CZ" dirty="0"/>
            </a:br>
            <a:r>
              <a:rPr lang="cs-CZ" b="1" dirty="0"/>
              <a:t>Jaká má být hloubka vodovodní přípojky?</a:t>
            </a:r>
          </a:p>
          <a:p>
            <a:r>
              <a:rPr lang="cs-CZ" dirty="0"/>
              <a:t>&gt;Vodovodní přípojka musí být v nezámrzné hloubce→  1,5 m ve zpevněném povrchu a 1,2 m v nezpevněném. </a:t>
            </a:r>
          </a:p>
        </p:txBody>
      </p:sp>
    </p:spTree>
    <p:extLst>
      <p:ext uri="{BB962C8B-B14F-4D97-AF65-F5344CB8AC3E}">
        <p14:creationId xmlns:p14="http://schemas.microsoft.com/office/powerpoint/2010/main" val="78843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F9EEB-1887-4FD3-A073-32BC4A16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VÁM ZA POZORNOST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9ECF91-BCC1-4F63-85C2-314D2D48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pic>
        <p:nvPicPr>
          <p:cNvPr id="3074" name="Picture 2" descr="2020-01_domecek">
            <a:extLst>
              <a:ext uri="{FF2B5EF4-FFF2-40B4-BE49-F238E27FC236}">
                <a16:creationId xmlns:a16="http://schemas.microsoft.com/office/drawing/2014/main" id="{2D388A3C-4038-4579-A636-E7443B09F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/>
          <a:stretch/>
        </p:blipFill>
        <p:spPr bwMode="auto">
          <a:xfrm>
            <a:off x="2284630" y="1109288"/>
            <a:ext cx="7622740" cy="46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C5E4A9D-5E46-42A6-B150-B5038D655447}"/>
              </a:ext>
            </a:extLst>
          </p:cNvPr>
          <p:cNvSpPr/>
          <p:nvPr/>
        </p:nvSpPr>
        <p:spPr>
          <a:xfrm>
            <a:off x="-533400" y="3457459"/>
            <a:ext cx="5903999" cy="762295"/>
          </a:xfrm>
          <a:prstGeom prst="parallelogram">
            <a:avLst>
              <a:gd name="adj" fmla="val 51621"/>
            </a:avLst>
          </a:prstGeom>
          <a:solidFill>
            <a:srgbClr val="08849C">
              <a:alpha val="86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8849C"/>
              </a:solidFill>
            </a:endParaRPr>
          </a:p>
        </p:txBody>
      </p:sp>
      <p:sp>
        <p:nvSpPr>
          <p:cNvPr id="15" name="Kosoúhelník 14">
            <a:extLst>
              <a:ext uri="{FF2B5EF4-FFF2-40B4-BE49-F238E27FC236}">
                <a16:creationId xmlns:a16="http://schemas.microsoft.com/office/drawing/2014/main" id="{00DB1BBB-645C-4AE2-BDF0-6D0F1D980E32}"/>
              </a:ext>
            </a:extLst>
          </p:cNvPr>
          <p:cNvSpPr/>
          <p:nvPr/>
        </p:nvSpPr>
        <p:spPr>
          <a:xfrm>
            <a:off x="-1405511" y="1130914"/>
            <a:ext cx="5807298" cy="762295"/>
          </a:xfrm>
          <a:prstGeom prst="parallelogram">
            <a:avLst>
              <a:gd name="adj" fmla="val 51621"/>
            </a:avLst>
          </a:prstGeom>
          <a:solidFill>
            <a:srgbClr val="08849C">
              <a:alpha val="86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8849C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 CHÁŘOVICE - PŘÍPOJKY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B6054D-FF22-48D7-A060-F8DD42BA144C}"/>
              </a:ext>
            </a:extLst>
          </p:cNvPr>
          <p:cNvSpPr txBox="1"/>
          <p:nvPr/>
        </p:nvSpPr>
        <p:spPr>
          <a:xfrm>
            <a:off x="2247679" y="2045692"/>
            <a:ext cx="1024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cs-CZ" altLang="cs-CZ" sz="1800" b="0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Kontaktní osoba: </a:t>
            </a:r>
          </a:p>
          <a:p>
            <a:pPr algn="l">
              <a:spcBef>
                <a:spcPct val="0"/>
              </a:spcBef>
            </a:pPr>
            <a:r>
              <a:rPr lang="cs-CZ" altLang="cs-CZ" sz="18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Mgr. Zuzana </a:t>
            </a:r>
            <a:r>
              <a:rPr lang="cs-CZ" altLang="cs-CZ" sz="18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Krajánková</a:t>
            </a:r>
            <a:endParaRPr lang="cs-CZ" altLang="cs-CZ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cs-CZ" dirty="0">
                <a:solidFill>
                  <a:srgbClr val="000000"/>
                </a:solidFill>
                <a:latin typeface="Trebuchet MS" panose="020B0603020202020204" pitchFamily="34" charset="0"/>
                <a:hlinkClick r:id="rId2"/>
              </a:rPr>
              <a:t>obec@charovice.cz</a:t>
            </a:r>
            <a:r>
              <a:rPr lang="cs-CZ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cs-CZ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cs-CZ" altLang="cs-CZ" sz="18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tel: </a:t>
            </a:r>
            <a:r>
              <a:rPr lang="cs-CZ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724 181 728</a:t>
            </a:r>
            <a:endParaRPr lang="cs-CZ" altLang="cs-CZ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583573" y="1185850"/>
            <a:ext cx="433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OBJEDNATEL:</a:t>
            </a:r>
          </a:p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CHÁŘOVICE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4C20CB-D58D-43EB-B16F-47AF24C32647}"/>
              </a:ext>
            </a:extLst>
          </p:cNvPr>
          <p:cNvSpPr txBox="1"/>
          <p:nvPr/>
        </p:nvSpPr>
        <p:spPr>
          <a:xfrm>
            <a:off x="537680" y="3551976"/>
            <a:ext cx="529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ZHOTOVITEL PROJEKTU PŘÍPOJEK: Vodohospodářský rozvoj a výstavba a.s.</a:t>
            </a:r>
          </a:p>
        </p:txBody>
      </p:sp>
      <p:pic>
        <p:nvPicPr>
          <p:cNvPr id="14" name="Zástupný obsah 5">
            <a:extLst>
              <a:ext uri="{FF2B5EF4-FFF2-40B4-BE49-F238E27FC236}">
                <a16:creationId xmlns:a16="http://schemas.microsoft.com/office/drawing/2014/main" id="{CBF92D82-E75F-492C-91F1-44886D59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18" y="4604942"/>
            <a:ext cx="1389047" cy="83553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23378B-86F5-4CBB-BA32-628842682DEB}"/>
              </a:ext>
            </a:extLst>
          </p:cNvPr>
          <p:cNvSpPr txBox="1"/>
          <p:nvPr/>
        </p:nvSpPr>
        <p:spPr>
          <a:xfrm>
            <a:off x="2247678" y="4436577"/>
            <a:ext cx="4990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cs-CZ" altLang="cs-CZ" sz="1800" b="0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Kontaktní osoba: </a:t>
            </a:r>
          </a:p>
          <a:p>
            <a:pPr algn="l">
              <a:spcBef>
                <a:spcPct val="0"/>
              </a:spcBef>
            </a:pPr>
            <a:r>
              <a:rPr lang="cs-CZ" altLang="cs-CZ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Ing. Tomáš Souček	Ing. Lucie Žuková</a:t>
            </a:r>
            <a:endParaRPr lang="cs-CZ" altLang="cs-CZ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4"/>
              </a:rPr>
              <a:t>soucek@vrv.cz</a:t>
            </a:r>
            <a:r>
              <a:rPr lang="cs-CZ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		</a:t>
            </a:r>
            <a:r>
              <a:rPr lang="cs-CZ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5"/>
              </a:rPr>
              <a:t>zukova@vrv.cz</a:t>
            </a:r>
            <a:r>
              <a:rPr lang="cs-CZ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cs-CZ" altLang="cs-CZ" sz="18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cs-CZ" altLang="cs-CZ" sz="18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tel: </a:t>
            </a:r>
            <a:r>
              <a:rPr lang="cs-CZ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731 723 086</a:t>
            </a:r>
            <a:endParaRPr lang="cs-CZ" altLang="cs-CZ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30A6221C-3A9C-4C13-B3CA-F3EFF2F7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44" y="2045692"/>
            <a:ext cx="927394" cy="10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7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2">
            <a:extLst>
              <a:ext uri="{FF2B5EF4-FFF2-40B4-BE49-F238E27FC236}">
                <a16:creationId xmlns:a16="http://schemas.microsoft.com/office/drawing/2014/main" id="{49511F6C-A41B-44BA-9A36-2034DD44C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 r="46697" b="1"/>
          <a:stretch/>
        </p:blipFill>
        <p:spPr bwMode="auto">
          <a:xfrm>
            <a:off x="9563100" y="5285442"/>
            <a:ext cx="2544297" cy="157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 CHÁŘOVICE - PŘÍPOJKY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680718" y="1091260"/>
            <a:ext cx="104202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Nedílnou součástí stavby vodovodu jsou vodovodní přípojky. </a:t>
            </a:r>
          </a:p>
          <a:p>
            <a:pPr>
              <a:spcBef>
                <a:spcPts val="600"/>
              </a:spcBef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Snahou investora bylo zahrnout do projektu vodovodu i část přípojek, a to v rozsahu který umožnují dotační podmínky. Tím je významně snížena spoluúčast vlastníků nemovitostí, kteří mají o přípojky zájem. Podrobněji je rozsah spoluúčasti popsán v dalších částech prezentace. </a:t>
            </a:r>
          </a:p>
          <a:p>
            <a:pPr>
              <a:spcBef>
                <a:spcPts val="600"/>
              </a:spcBef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 zájmu investora je naopak napojit, co nejvíce nemovitostí a dosáhnout tak větší šance získání dotace. Bez dotační podpory je projekt vzhledem k rozsahu ze strany investora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neufinancovatelný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Problematiku vodovodních přípojek upřesňuje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zákon 274/2001 Sb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o vodovodech a kanalizacích pro veřejnou potřebu, kde je mimo jiné uvedeno: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„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Vodovodní přípojku pořizuje na své náklady odběratel, není-li dohodnuto jinak; vlastníkem přípojky je osoba, která na své náklady přípojku pořídila“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0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VODOVODNÍ PŘÍPOJKA – ZÁKLADNÍ PODMÍNKY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498350" y="985337"/>
            <a:ext cx="1119834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Vlastníkem přípojek je vlastník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připojené </a:t>
            </a: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nemovitosti (pozemku nebo stavby), v případě financování části přípojky (veřejné části) z dotačních prostředků je vlastníkem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této části </a:t>
            </a: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příjemce dotace (město).</a:t>
            </a:r>
            <a:endParaRPr lang="cs-CZ" alt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Každá nemovitost</a:t>
            </a:r>
            <a:r>
              <a:rPr lang="cs-CZ" altLang="cs-CZ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připojená na vodovod 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musí mít samostatnou domovní vodovodní přípojku</a:t>
            </a:r>
            <a:r>
              <a:rPr lang="cs-CZ" altLang="cs-CZ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místě napojení na hlavní řad bude osazena uzavírací armatura (šoupě, ventil).</a:t>
            </a:r>
            <a:endParaRPr lang="cs-CZ" alt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Trasa vodovodní přípojky musí být navrhována co nejkratší, kolmá na vodovodní řad 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vedena ideálně 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jednotném a přímém směru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 se osazuje: do vodoměrné šachty situované na soukromém pozemku </a:t>
            </a: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hned za plotem nebo hranicí připojovaného pozemku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Vodovodní přípojka 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být propojena s potrubím jiného zdroje (studny, vrtu) !!!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Vodoměr se osazuje vždy do </a:t>
            </a: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vodoměrné šachty umístěné do 1,50 m za hranicí připojovaného pozemku na připojovaný pozemek, a zároveň do 7 m od souvisejícího řadu.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Pokud nelze technicky dodržet podmínku 7 metrů, umístí se vodoměrná šachta do zeleného pásu před pozemek (se souhlasem vlastníka pozemku).</a:t>
            </a:r>
            <a:endParaRPr lang="cs-CZ" altLang="cs-CZ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Náklady na údržbu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Opravy a údržbu vodovodních přípojek uložených v pozemcích, které tvoří veřejné prostranství, zajišťuje provozovatel ze svých provozních nákladů.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Toto pravidlo se nevztahuje na výměny a rekonstrukce dožitých přípojek.</a:t>
            </a:r>
            <a:endParaRPr lang="cs-CZ" altLang="cs-CZ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Ochranné pásmo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K ochraně vodovodních přípojek nejsou zákonem stanovena žádná ochranná pásma. Obecně se doporučuje zanechat </a:t>
            </a:r>
            <a:r>
              <a:rPr lang="cs-CZ" altLang="cs-CZ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ochranné pásmo vodovodní přípojky v šíři 1,5 m </a:t>
            </a: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od vnějšího líce stěny na obě strany. Ochranné pásmo by nemělo být zastavěné a musí být přístupné pro případné opravy.</a:t>
            </a:r>
          </a:p>
        </p:txBody>
      </p:sp>
    </p:spTree>
    <p:extLst>
      <p:ext uri="{BB962C8B-B14F-4D97-AF65-F5344CB8AC3E}">
        <p14:creationId xmlns:p14="http://schemas.microsoft.com/office/powerpoint/2010/main" val="259919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27" y="182562"/>
            <a:ext cx="9364807" cy="966778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VODOVODNÍ PŘÍPOJKA – ROZDĚLENÍ NÁKLADŮ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610323" y="1039773"/>
            <a:ext cx="103306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VEŘEJNÁ ČÁST </a:t>
            </a:r>
          </a:p>
          <a:p>
            <a:pPr algn="l"/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FINANCOVANÁ OBCÍ </a:t>
            </a: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VODOVODNÍ ŘAD – NAVRTÁVACÍ PAS S INTEGROVANÝM UZAVÍRACÍM VETILEM,  POTRUBÍ PŘÍPOJKY NA HRANICI POZEMKU / PLOTU, VČ. ZEMNÍCH PRÁCÍ A OBNOVY POVRHŮ </a:t>
            </a: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alt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SOUKROMÁ ČÁST</a:t>
            </a:r>
          </a:p>
          <a:p>
            <a:pPr algn="l"/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FINANCOVANÁ VLASTNÍKEM NEMOVITOSTI </a:t>
            </a: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POTRUBÍ PŘÍPOJKY OD HRANICE POZEMKU / PLOTU </a:t>
            </a:r>
          </a:p>
          <a:p>
            <a:pPr algn="l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 SAMOTNOU NEMOVITOST </a:t>
            </a:r>
          </a:p>
          <a:p>
            <a:pPr algn="l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-  DO MÍSTA NAPOJENÍ NA VNITŘNÍ ROZVODY</a:t>
            </a: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VODOMĚRNÁ ŠACHTA - DOBŘE PŘÍSTUPNÁ PRO</a:t>
            </a:r>
          </a:p>
          <a:p>
            <a:pPr algn="l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PROVOZOVATLE - V BLÍZKOSTI PLOTU.</a:t>
            </a:r>
          </a:p>
          <a:p>
            <a:pPr algn="l"/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VODOMĚR POŘIZUJE A OSAZUJE PROVOZOVATEL VODOVODU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C9DC091-B4EB-4780-8CCB-2DA058EF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16" y="2570573"/>
            <a:ext cx="4715059" cy="3087388"/>
          </a:xfrm>
          <a:prstGeom prst="rect">
            <a:avLst/>
          </a:prstGeom>
        </p:spPr>
      </p:pic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796AAAB-A41E-4F7F-BFF3-114BC915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64262"/>
            <a:ext cx="10515600" cy="693738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</p:spTree>
    <p:extLst>
      <p:ext uri="{BB962C8B-B14F-4D97-AF65-F5344CB8AC3E}">
        <p14:creationId xmlns:p14="http://schemas.microsoft.com/office/powerpoint/2010/main" val="21205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4A43F1-01E0-4A86-9D2F-AB7330B7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692" y="2005121"/>
            <a:ext cx="2261395" cy="24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VODOVODNÍ PŘÍPOJKA – CENÍK MATERIÁLU A PRACÍ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629375" y="981075"/>
            <a:ext cx="11181626" cy="672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SOUKROMÁ ČÁST</a:t>
            </a:r>
          </a:p>
          <a:p>
            <a:pPr algn="l"/>
            <a:r>
              <a:rPr lang="cs-CZ" alt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FINANCOVANÁ VLASTNÍKEM NEMOVITOSTI </a:t>
            </a:r>
          </a:p>
          <a:p>
            <a:pPr algn="l"/>
            <a:endParaRPr lang="cs-CZ" altLang="cs-CZ" sz="1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ODHADOVANÁ CENA PŘÍPOJKY ČINÍ 2400 – 6400 Kč/m´ + VODOMĚRNÁ ŠACHTA </a:t>
            </a:r>
          </a:p>
          <a:p>
            <a:pPr algn="l"/>
            <a:endParaRPr lang="cs-CZ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POTRUBÍ PŘÍPOJKY (cena s DPH)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32x3,0 SDR11					35,-/m´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PÍSEK (cena s DPH bez dopravy)				400,-/m´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VÝSTRAŽNÁ FÓLIE MODRÁ S NÁPISEM POZOR VODA		100,-/20m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ZEMNÍ PRÁCE + POTRUBÍ PŘÍPOJKY + OBSYP PÍSKEM / 1,0m´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POVRCH ZPEVNĚNÝ				4000,-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POVRCH ZELEŇ					2000,-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PROTLAK					6000,-</a:t>
            </a:r>
          </a:p>
          <a:p>
            <a:pPr>
              <a:lnSpc>
                <a:spcPct val="107000"/>
              </a:lnSpc>
              <a:defRPr/>
            </a:pPr>
            <a:endParaRPr lang="cs-CZ" alt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VODOMĚRNÁ ŠACHTA - PLASTOVÁ Z PE MONOLITICKÁ (NELEPENÁ) – BOCR 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Noto Sans" panose="020B0502040204020203" pitchFamily="34" charset="0"/>
              </a:rPr>
              <a:t>SB VR 1100 B30</a:t>
            </a:r>
            <a:endParaRPr lang="cs-CZ" altLang="cs-CZ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cs-CZ" alt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(SAMONOSNÁ, ø 1100mm) + VODOMĚRNÁ SESTAVA BEZ VODOMĚRU……………..CENA 11 700,-</a:t>
            </a:r>
          </a:p>
          <a:p>
            <a:pPr algn="l">
              <a:lnSpc>
                <a:spcPct val="107000"/>
              </a:lnSpc>
            </a:pPr>
            <a:endParaRPr lang="cs-CZ" altLang="cs-CZ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VODOMĚR S RADIOVÝM ODEČTEM - PLATÍ OBEC A BUDE I V JEJÍM VLASTNICTVÍ</a:t>
            </a:r>
          </a:p>
          <a:p>
            <a:pPr>
              <a:lnSpc>
                <a:spcPct val="107000"/>
              </a:lnSpc>
            </a:pPr>
            <a:endParaRPr lang="cs-CZ" altLang="cs-CZ" sz="1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Šachta m</a:t>
            </a: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usí být chráněna proti vniknutí nečistot, podzemní a povrchové vody, </a:t>
            </a:r>
            <a:r>
              <a:rPr lang="cs-CZ" alt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odvětratelná</a:t>
            </a: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, přístupná a provedena tak, aby armatury v ní umístěné byly dostatečně chráněny před mrazem.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Uzavření šachty dle umístění pochozím,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případně</a:t>
            </a:r>
            <a:r>
              <a:rPr lang="cs-CZ" alt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pojezdovým poklopem. V místech zatěžovaných dopravou, např. v příjezdových komunikacích, je nutné pojezdový poklop osadit na betonovou roznášecí desku.</a:t>
            </a:r>
          </a:p>
          <a:p>
            <a:pPr algn="l">
              <a:lnSpc>
                <a:spcPct val="107000"/>
              </a:lnSpc>
            </a:pPr>
            <a:endParaRPr lang="cs-CZ" alt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0A052-5985-4D9B-AA44-85399148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230" y="1189290"/>
            <a:ext cx="1435688" cy="107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7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prací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498351" y="1071062"/>
            <a:ext cx="11431578" cy="536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KROK 1:   DOTAZNÍK – ANO / NE PŘÍPOJKA VODOVODNÍ 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Objednání přípojky, kontaktní údaje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&gt; Vytvořen seznam zájemců a dokumenty / formuláře pro zájemce o přípojky.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KROK 2:   PŘEDÁNÍ DOKUMENTŮ NA VEŘEJNÉM PROJEDNÁNÍ, PŘÍP. POŠTOU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Plná moc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Souhlas s vydáním územního rozhodnutí a vstupem na pozemky 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Formulář se situací vlastní nemovitosti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ákres přípojky do plánku </a:t>
            </a:r>
          </a:p>
          <a:p>
            <a:pPr lvl="1" algn="just">
              <a:spcAft>
                <a:spcPts val="200"/>
              </a:spcAft>
              <a:tabLst>
                <a:tab pos="457200" algn="l"/>
              </a:tabLst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(dle návodu později v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části prezentace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200"/>
              </a:spcAft>
              <a:tabLst>
                <a:tab pos="457200" algn="l"/>
              </a:tabLst>
            </a:pPr>
            <a:endParaRPr lang="cs-CZ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 3:  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TECHNICKÁ POMOC NA TELEFONU</a:t>
            </a:r>
            <a:endParaRPr lang="cs-CZ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cs-CZ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POUZE PŘI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TECHNICKÝCH </a:t>
            </a:r>
            <a:r>
              <a:rPr lang="cs-CZ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NEJASNOSTECH V PODKLADECH !</a:t>
            </a:r>
          </a:p>
          <a:p>
            <a:pPr lvl="0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kontaktní osoba Ing. Tomáš Souček,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soucek@vrv.cz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731 723 086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8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prací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498350" y="1071062"/>
            <a:ext cx="11693649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 4:  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ODEVZDÁNÍ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DOKUMENTŮ OBCI </a:t>
            </a:r>
          </a:p>
          <a:p>
            <a:pPr marL="285750" lvl="0" indent="-285750" algn="just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Předání podepsaných dokumentů </a:t>
            </a:r>
            <a:r>
              <a:rPr lang="cs-CZ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cs-CZ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27.5.2022 </a:t>
            </a:r>
            <a:r>
              <a:rPr lang="cs-CZ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řad obce Chářovice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lvl="0" algn="just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 5:  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PRACOVÁNÍ ÚDAJŮ Z FORMULÁŘŮ </a:t>
            </a:r>
          </a:p>
          <a:p>
            <a:pPr lvl="0"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&gt;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zpracová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přípojky</a:t>
            </a:r>
          </a:p>
          <a:p>
            <a:pPr lvl="0">
              <a:spcAft>
                <a:spcPts val="200"/>
              </a:spcAft>
              <a:tabLst>
                <a:tab pos="4572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 6:   HROMADN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PODÁNÍ ŽÁDOSTI A VYDÁNÍ ÚZEMNÍHO SOUHLASU / ROZHODNUTÍ	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200"/>
              </a:spcAft>
              <a:tabLst>
                <a:tab pos="457200" algn="l"/>
              </a:tabLst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D08E-6CF7-4460-82E4-6F032D4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prací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6D698A-7ABF-4272-B7F0-49E7F11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b="1" dirty="0">
                <a:solidFill>
                  <a:srgbClr val="088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Vodohospodářský rozvoj a výstavba a.s. </a:t>
            </a: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5 –Smíchov, 150 00 Nábřežní 90/4, http://www.vrv.cz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61B0D7-6723-4620-92C9-0D6A9C314330}"/>
              </a:ext>
            </a:extLst>
          </p:cNvPr>
          <p:cNvSpPr txBox="1"/>
          <p:nvPr/>
        </p:nvSpPr>
        <p:spPr>
          <a:xfrm>
            <a:off x="498351" y="1071062"/>
            <a:ext cx="11068422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 7:   REALIZACE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STAVBY V SOUBĚHU SE STAVBOU „Vodovod Chářovice“</a:t>
            </a:r>
            <a:endParaRPr lang="cs-CZ" sz="1400" b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defRPr/>
            </a:pPr>
            <a:endParaRPr lang="cs-CZ" sz="1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Vybrat odborného zhotovitele přípojek (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napojení pouze v přítomnosti provozovatele na místě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Výkopy a zásyp na veřejném prostranství provede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část přípojky v komunikacích zajistí obec – záruky za povrchy, zvláštní užívání komunikace apod.</a:t>
            </a:r>
            <a:endParaRPr lang="cs-CZ" sz="14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Výkopy a zásyp na soukromém prostranství možno provést svépomocí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Montáž a pokládku potrubí provádí odborný zhotovitel</a:t>
            </a:r>
          </a:p>
          <a:p>
            <a:pPr lvl="1">
              <a:lnSpc>
                <a:spcPct val="107000"/>
              </a:lnSpc>
              <a:defRPr/>
            </a:pPr>
            <a:endParaRPr lang="cs-CZ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defRPr/>
            </a:pPr>
            <a:endParaRPr lang="cs-CZ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 8: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UZAVŘÍT SMLOUVU S PROVOZOVATELEM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do 6 měsíců od vydání kolaudačního souhlasu hlavního řadu</a:t>
            </a:r>
          </a:p>
        </p:txBody>
      </p:sp>
    </p:spTree>
    <p:extLst>
      <p:ext uri="{BB962C8B-B14F-4D97-AF65-F5344CB8AC3E}">
        <p14:creationId xmlns:p14="http://schemas.microsoft.com/office/powerpoint/2010/main" val="2528767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1848</Words>
  <Application>Microsoft Office PowerPoint</Application>
  <PresentationFormat>Širokoúhlá obrazovka</PresentationFormat>
  <Paragraphs>197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Noto Sans</vt:lpstr>
      <vt:lpstr>Symbol</vt:lpstr>
      <vt:lpstr>Times New Roman</vt:lpstr>
      <vt:lpstr>Trebuchet MS</vt:lpstr>
      <vt:lpstr>Motiv Office</vt:lpstr>
      <vt:lpstr>Vodohospodářský rozvoj a výstavba a.s.</vt:lpstr>
      <vt:lpstr>VODOVOD CHÁŘOVICE - PŘÍPOJKY</vt:lpstr>
      <vt:lpstr>VODOVOD CHÁŘOVICE - PŘÍPOJKY</vt:lpstr>
      <vt:lpstr>VODOVODNÍ PŘÍPOJKA – ZÁKLADNÍ PODMÍNKY</vt:lpstr>
      <vt:lpstr>VODOVODNÍ PŘÍPOJKA – ROZDĚLENÍ NÁKLADŮ</vt:lpstr>
      <vt:lpstr>VODOVODNÍ PŘÍPOJKA – CENÍK MATERIÁLU A PRACÍ</vt:lpstr>
      <vt:lpstr>Postup prací</vt:lpstr>
      <vt:lpstr>Postup prací</vt:lpstr>
      <vt:lpstr>Postup prací</vt:lpstr>
      <vt:lpstr>Dokumenty / formuláře</vt:lpstr>
      <vt:lpstr>Návod na vyplnění formuláře se situací</vt:lpstr>
      <vt:lpstr>Návod na vyplnění formuláře se situací</vt:lpstr>
      <vt:lpstr>SHRNUTÍ PŘEDMĚTU PROJEKČNÍCH PRACÍ</vt:lpstr>
      <vt:lpstr>Často kladené dotazy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Vodohospodářský rozvoj  a výstavba a.s.</dc:title>
  <dc:creator>Tomáš Souček</dc:creator>
  <cp:lastModifiedBy>Žuková Lucie</cp:lastModifiedBy>
  <cp:revision>45</cp:revision>
  <dcterms:created xsi:type="dcterms:W3CDTF">2022-01-26T08:33:43Z</dcterms:created>
  <dcterms:modified xsi:type="dcterms:W3CDTF">2022-04-26T12:43:02Z</dcterms:modified>
</cp:coreProperties>
</file>